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9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DM Sans Bold" charset="0"/>
      <p:bold r:id="rId20"/>
    </p:embeddedFont>
    <p:embeddedFont>
      <p:font typeface="Libre Baskerville" panose="02000000000000000000" pitchFamily="2" charset="0"/>
      <p:regular r:id="rId21"/>
      <p:bold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D4"/>
    <a:srgbClr val="A7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2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6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49301" y="1436370"/>
            <a:ext cx="13131800" cy="129921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1840" y="2907030"/>
            <a:ext cx="13139421" cy="210312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909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130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228600"/>
            <a:ext cx="3291840" cy="7124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228600"/>
            <a:ext cx="9631680" cy="7124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920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118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790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493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361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94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104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418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9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6697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159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468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24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947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09700"/>
            <a:ext cx="646176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09700"/>
            <a:ext cx="646176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526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104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584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34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684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882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731520" y="228600"/>
            <a:ext cx="13167360" cy="699136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731520" y="1409700"/>
            <a:ext cx="13167360" cy="5943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fld id="{B61BEF0D-F0BB-DE4B-95CE-6DB70DBA9567}" type="datetimeFigureOut">
              <a:rPr lang="en-US" smtClean="0"/>
              <a:pPr/>
              <a:t>4/9/2025</a:t>
            </a:fld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endParaRPr lang="en-US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5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eaLnBrk="1" fontAlgn="base" hangingPunct="1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eaLnBrk="1" fontAlgn="base" hangingPunct="1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eaLnBrk="1" fontAlgn="base" hangingPunct="1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eaLnBrk="1" fontAlgn="base" hangingPunct="1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eaLnBrk="1" fontAlgn="base" hangingPunct="1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4073" y="2325312"/>
            <a:ext cx="8465127" cy="1417558"/>
          </a:xfrm>
          <a:prstGeom prst="roundRect">
            <a:avLst/>
          </a:prstGeom>
          <a:solidFill>
            <a:srgbClr val="F7EDD4"/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300" b="1" dirty="0">
                <a:solidFill>
                  <a:srgbClr val="5C4E3D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Collection Efficiency &amp; Employee Productivity</a:t>
            </a:r>
            <a:endParaRPr lang="en-US" sz="4300" b="1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54240"/>
                </a:solidFill>
                <a:ea typeface="DM Sans" pitchFamily="34" charset="-122"/>
                <a:cs typeface="DM Sans" pitchFamily="34" charset="-120"/>
              </a:rPr>
              <a:t>A detailed exploration of collection effectiveness and employee productivity.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310188"/>
            <a:ext cx="627341" cy="6273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60986" y="5425440"/>
            <a:ext cx="194738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ea typeface="DM Sans Bold" pitchFamily="34" charset="-122"/>
                <a:cs typeface="DM Sans Bold" pitchFamily="34" charset="-120"/>
              </a:rPr>
              <a:t>by Dipali Shah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9656" y="490716"/>
            <a:ext cx="8742127" cy="748427"/>
          </a:xfrm>
          <a:prstGeom prst="roundRect">
            <a:avLst/>
          </a:prstGeom>
          <a:solidFill>
            <a:srgbClr val="F7EDD4"/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Employee Productivity Analysis</a:t>
            </a:r>
            <a:endParaRPr lang="en-US" sz="4450" b="1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5868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1090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5868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410908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62868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660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7150894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B94344-DF6E-58CA-7BAB-1C7CE8B7A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56" y="1496291"/>
            <a:ext cx="13179229" cy="63200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BB19-3218-7977-44BE-28B062CA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886702"/>
            <a:ext cx="13386261" cy="1136073"/>
          </a:xfrm>
          <a:prstGeom prst="roundRect">
            <a:avLst/>
          </a:prstGeom>
          <a:solidFill>
            <a:srgbClr val="F7EDD4"/>
          </a:solidFill>
        </p:spPr>
        <p:txBody>
          <a:bodyPr/>
          <a:lstStyle/>
          <a:p>
            <a:r>
              <a:rPr lang="en-US" b="1" dirty="0"/>
              <a:t>Loan Collection Analysis – Key Insights &amp; Actions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770CC-C25F-A849-94C0-D2F8B069C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088577"/>
            <a:ext cx="13167360" cy="5018809"/>
          </a:xfrm>
        </p:spPr>
        <p:txBody>
          <a:bodyPr/>
          <a:lstStyle/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📌</a:t>
            </a:r>
            <a:r>
              <a:rPr lang="en-US" sz="2400" b="1" dirty="0"/>
              <a:t>Key Observations: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Low Collection Efficiency (7.09%)</a:t>
            </a:r>
            <a:r>
              <a:rPr lang="en-US" sz="2000" dirty="0"/>
              <a:t> despite high loan disbursement (</a:t>
            </a:r>
            <a:r>
              <a:rPr lang="en-US" sz="2000" b="1" dirty="0"/>
              <a:t>103.1bn</a:t>
            </a:r>
            <a:r>
              <a:rPr lang="en-US" sz="2000" dirty="0"/>
              <a:t> vs. </a:t>
            </a:r>
            <a:r>
              <a:rPr lang="en-US" sz="2000" b="1" dirty="0"/>
              <a:t>7.31bn</a:t>
            </a:r>
            <a:r>
              <a:rPr lang="en-US" sz="2000" dirty="0"/>
              <a:t> collected).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High-Risk Loan Branches</a:t>
            </a:r>
            <a:r>
              <a:rPr lang="en-US" sz="2000" dirty="0"/>
              <a:t> require targeted recovery strategies.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Overdue Collection</a:t>
            </a:r>
            <a:r>
              <a:rPr lang="en-US" sz="2000" dirty="0"/>
              <a:t> is high in specific branches, indicating repayment issues.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✅ Action Plan: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Automate </a:t>
            </a:r>
            <a:r>
              <a:rPr lang="en-US" sz="2000" b="1" dirty="0"/>
              <a:t>follow-ups &amp; reminders</a:t>
            </a:r>
            <a:r>
              <a:rPr lang="en-US" sz="2000" dirty="0"/>
              <a:t> for overdue loans.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Strengthen </a:t>
            </a:r>
            <a:r>
              <a:rPr lang="en-US" sz="2000" b="1" dirty="0"/>
              <a:t>loan approval &amp; risk assessment</a:t>
            </a:r>
            <a:r>
              <a:rPr lang="en-US" sz="2000" dirty="0"/>
              <a:t> to reduce high-risk loans.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Implement </a:t>
            </a:r>
            <a:r>
              <a:rPr lang="en-US" sz="2000" b="1" dirty="0"/>
              <a:t>real-time tracking &amp; incentives</a:t>
            </a:r>
            <a:r>
              <a:rPr lang="en-US" sz="2000" dirty="0"/>
              <a:t> for improved collection performance.</a:t>
            </a:r>
          </a:p>
          <a:p>
            <a:endParaRPr lang="en-IN" sz="2000" dirty="0">
              <a:solidFill>
                <a:srgbClr val="45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61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BFB2C-4361-2AED-BCE9-B037D67CC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62EB-09D7-2033-3114-1DC4FA3F2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14407"/>
            <a:ext cx="12873643" cy="1136073"/>
          </a:xfrm>
          <a:prstGeom prst="roundRect">
            <a:avLst/>
          </a:prstGeom>
          <a:solidFill>
            <a:srgbClr val="F7EDD4"/>
          </a:solidFill>
        </p:spPr>
        <p:txBody>
          <a:bodyPr/>
          <a:lstStyle/>
          <a:p>
            <a:r>
              <a:rPr lang="en-US" b="1" dirty="0"/>
              <a:t>Employee Productivity – Key Insights &amp;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7A640-0695-9EED-615A-71F4B27F3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088577"/>
            <a:ext cx="13167360" cy="5018809"/>
          </a:xfrm>
        </p:spPr>
        <p:txBody>
          <a:bodyPr/>
          <a:lstStyle/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📌</a:t>
            </a:r>
            <a:r>
              <a:rPr lang="en-US" sz="2400" b="1" dirty="0"/>
              <a:t>Key Observations: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High Attrition (9.85%)</a:t>
            </a:r>
            <a:r>
              <a:rPr lang="en-US" sz="2000" dirty="0"/>
              <a:t> affects collection efficiency.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Low Loan Closure Rate (2.34%)</a:t>
            </a:r>
            <a:r>
              <a:rPr lang="en-US" sz="2000" dirty="0"/>
              <a:t>, leading to prolonged outstanding loans.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Unstable Hiring Trends</a:t>
            </a:r>
            <a:r>
              <a:rPr lang="en-US" sz="2000" dirty="0"/>
              <a:t>, with some months seeing more exits than joiners.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✅ Action Plan: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Introduce </a:t>
            </a:r>
            <a:r>
              <a:rPr lang="en-US" sz="2000" b="1" dirty="0"/>
              <a:t>performance-based incentives &amp; training</a:t>
            </a:r>
            <a:r>
              <a:rPr lang="en-US" sz="2000" dirty="0"/>
              <a:t> to retain employees.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Improve </a:t>
            </a:r>
            <a:r>
              <a:rPr lang="en-US" sz="2000" b="1" dirty="0"/>
              <a:t>loan processing &amp; follow-up</a:t>
            </a:r>
            <a:r>
              <a:rPr lang="en-US" sz="2000" dirty="0"/>
              <a:t> to boost closure rates.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Ensure </a:t>
            </a:r>
            <a:r>
              <a:rPr lang="en-US" sz="2000" b="1" dirty="0"/>
              <a:t>balanced hiring</a:t>
            </a:r>
            <a:r>
              <a:rPr lang="en-US" sz="2000" dirty="0"/>
              <a:t> to maintain workforce stability.</a:t>
            </a:r>
          </a:p>
          <a:p>
            <a:endParaRPr lang="en-IN" sz="2000" dirty="0">
              <a:solidFill>
                <a:srgbClr val="454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99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0A5E01-FAEC-2418-5FFC-3207ED565F0C}"/>
              </a:ext>
            </a:extLst>
          </p:cNvPr>
          <p:cNvSpPr txBox="1"/>
          <p:nvPr/>
        </p:nvSpPr>
        <p:spPr>
          <a:xfrm>
            <a:off x="1302327" y="1686105"/>
            <a:ext cx="1041861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/>
              <a:t>Thank You!</a:t>
            </a:r>
          </a:p>
          <a:p>
            <a:endParaRPr lang="en-IN" sz="2000" b="1" dirty="0"/>
          </a:p>
          <a:p>
            <a:r>
              <a:rPr lang="en-IN" sz="2000" dirty="0"/>
              <a:t>📊</a:t>
            </a:r>
            <a:r>
              <a:rPr lang="en-IN" dirty="0"/>
              <a:t> </a:t>
            </a:r>
            <a:r>
              <a:rPr lang="en-IN" sz="2000" b="1" dirty="0"/>
              <a:t>Collection Analysis &amp; Employee Productivity</a:t>
            </a:r>
          </a:p>
          <a:p>
            <a:endParaRPr lang="en-IN" sz="2000" dirty="0"/>
          </a:p>
          <a:p>
            <a:r>
              <a:rPr lang="en-IN" sz="2000" dirty="0"/>
              <a:t>🔹 </a:t>
            </a:r>
            <a:r>
              <a:rPr lang="en-IN" sz="2000" b="1" dirty="0"/>
              <a:t>Presented by:</a:t>
            </a:r>
            <a:r>
              <a:rPr lang="en-IN" sz="2000" dirty="0"/>
              <a:t> Dipali Shah</a:t>
            </a:r>
          </a:p>
          <a:p>
            <a:br>
              <a:rPr lang="en-IN" dirty="0"/>
            </a:br>
            <a:r>
              <a:rPr lang="en-IN" sz="2000" b="1" dirty="0"/>
              <a:t>🔹 Optimizing Collections &amp; Workforce Efficiency Through Data Analytics</a:t>
            </a:r>
          </a:p>
          <a:p>
            <a:endParaRPr lang="en-IN" sz="2000" b="1" dirty="0"/>
          </a:p>
          <a:p>
            <a:r>
              <a:rPr lang="en-IN" sz="2000" dirty="0"/>
              <a:t>💡 </a:t>
            </a:r>
            <a:r>
              <a:rPr lang="en-IN" sz="2000" b="1" dirty="0"/>
              <a:t>Key Technologies: </a:t>
            </a:r>
            <a:r>
              <a:rPr lang="en-IN" sz="2000" dirty="0"/>
              <a:t>Power BI | Apache Airflow | MSSQL | Jupyter Notebook</a:t>
            </a:r>
          </a:p>
          <a:p>
            <a:endParaRPr lang="en-IN" sz="2000" dirty="0"/>
          </a:p>
          <a:p>
            <a:r>
              <a:rPr lang="en-IN" sz="2000" dirty="0"/>
              <a:t>🚀 Driving Data-Driven Decisions for Business Growth</a:t>
            </a:r>
          </a:p>
          <a:p>
            <a:endParaRPr lang="en-IN" sz="2000" dirty="0"/>
          </a:p>
          <a:p>
            <a:r>
              <a:rPr lang="en-IN" sz="2000" b="1" dirty="0"/>
              <a:t>📩 For Queries &amp; Discussions: </a:t>
            </a:r>
            <a:r>
              <a:rPr lang="en-IN" sz="2000" dirty="0"/>
              <a:t>[dipalinshah86@gmail.com]</a:t>
            </a:r>
          </a:p>
          <a:p>
            <a:endParaRPr lang="en-IN" sz="2000" dirty="0"/>
          </a:p>
          <a:p>
            <a:r>
              <a:rPr lang="en-IN" sz="2000" dirty="0"/>
              <a:t>🔗 </a:t>
            </a:r>
            <a:r>
              <a:rPr lang="en-IN" sz="2000" b="1" dirty="0"/>
              <a:t>Let’s Connect &amp; Explore More Insights!</a:t>
            </a:r>
          </a:p>
        </p:txBody>
      </p:sp>
    </p:spTree>
    <p:extLst>
      <p:ext uri="{BB962C8B-B14F-4D97-AF65-F5344CB8AC3E}">
        <p14:creationId xmlns:p14="http://schemas.microsoft.com/office/powerpoint/2010/main" val="8997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4803446" cy="708779"/>
          </a:xfrm>
          <a:prstGeom prst="roundRect">
            <a:avLst/>
          </a:prstGeom>
          <a:solidFill>
            <a:srgbClr val="F7EDD4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 b="1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C4E3D"/>
                </a:solidFill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ea typeface="DM Sans" pitchFamily="34" charset="-122"/>
                <a:cs typeface="DM Sans" pitchFamily="34" charset="-120"/>
              </a:rPr>
              <a:t>Analyze collection effectiveness and employee productivity.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C4E3D"/>
                </a:solidFill>
                <a:ea typeface="Libre Baskerville" pitchFamily="34" charset="-122"/>
                <a:cs typeface="Libre Baskerville" pitchFamily="34" charset="-120"/>
              </a:rPr>
              <a:t>Approach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</a:rPr>
              <a:t>Transform, clean, load, and visualize data using Power BI.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923076"/>
            <a:ext cx="4933474" cy="708779"/>
          </a:xfrm>
          <a:prstGeom prst="roundRect">
            <a:avLst/>
          </a:prstGeom>
          <a:solidFill>
            <a:srgbClr val="F7EDD4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Key Data Sources</a:t>
            </a:r>
            <a:endParaRPr lang="en-US" sz="4450" b="1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54240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Attrition Data</a:t>
            </a:r>
            <a:endParaRPr lang="en-US" sz="2800" b="1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54240"/>
                </a:solidFill>
                <a:ea typeface="DM Sans" pitchFamily="34" charset="-122"/>
                <a:cs typeface="DM Sans" pitchFamily="34" charset="-120"/>
              </a:rPr>
              <a:t>Employee turnover trends (May-Aug 2024).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54240"/>
                </a:solidFill>
                <a:latin typeface="+mj-lt"/>
              </a:rPr>
              <a:t>Portfolio Data</a:t>
            </a:r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454240"/>
                </a:solidFill>
              </a:rPr>
              <a:t>Loan details (amount, interest, repayment).</a:t>
            </a:r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54240"/>
                </a:solidFill>
                <a:latin typeface="+mj-lt"/>
              </a:rPr>
              <a:t>Collection Data</a:t>
            </a:r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454240"/>
                </a:solidFill>
              </a:rPr>
              <a:t>Loan performance (repayments, overdue).</a:t>
            </a:r>
          </a:p>
        </p:txBody>
      </p:sp>
      <p:pic>
        <p:nvPicPr>
          <p:cNvPr id="18" name="Picture 17" descr="A computer on a desk with papers and a vase of flowers">
            <a:extLst>
              <a:ext uri="{FF2B5EF4-FFF2-40B4-BE49-F238E27FC236}">
                <a16:creationId xmlns:a16="http://schemas.microsoft.com/office/drawing/2014/main" id="{0C163C6D-381D-373D-AA64-212A8082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5744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2421"/>
            <a:ext cx="4401665" cy="708779"/>
          </a:xfrm>
          <a:prstGeom prst="roundRect">
            <a:avLst/>
          </a:prstGeom>
          <a:solidFill>
            <a:srgbClr val="F7EDD4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Key Data Fields</a:t>
            </a:r>
            <a:endParaRPr lang="en-US" sz="4450" b="1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6515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5C4E3D"/>
                </a:solidFill>
                <a:latin typeface="+mj-lt"/>
              </a:rPr>
              <a:t>Attrition Data</a:t>
            </a:r>
          </a:p>
        </p:txBody>
      </p:sp>
      <p:sp>
        <p:nvSpPr>
          <p:cNvPr id="6" name="Text 2"/>
          <p:cNvSpPr/>
          <p:nvPr/>
        </p:nvSpPr>
        <p:spPr>
          <a:xfrm>
            <a:off x="6280189" y="4609385"/>
            <a:ext cx="2291953" cy="1209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</a:rPr>
              <a:t>Branch, joiners, exits, transfers, balance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6515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5C4E3D"/>
                </a:solidFill>
                <a:latin typeface="+mj-lt"/>
              </a:rPr>
              <a:t>Portfolio Data</a:t>
            </a:r>
          </a:p>
        </p:txBody>
      </p:sp>
      <p:sp>
        <p:nvSpPr>
          <p:cNvPr id="9" name="Text 4"/>
          <p:cNvSpPr/>
          <p:nvPr/>
        </p:nvSpPr>
        <p:spPr>
          <a:xfrm>
            <a:off x="8912304" y="4555569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</a:rPr>
              <a:t>Client ID, loan amount, disbursed date, overdue amounts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2713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6515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5C4E3D"/>
                </a:solidFill>
                <a:latin typeface="+mj-lt"/>
              </a:rPr>
              <a:t>Collection Data</a:t>
            </a:r>
          </a:p>
        </p:txBody>
      </p:sp>
      <p:sp>
        <p:nvSpPr>
          <p:cNvPr id="12" name="Text 6"/>
          <p:cNvSpPr/>
          <p:nvPr/>
        </p:nvSpPr>
        <p:spPr>
          <a:xfrm>
            <a:off x="11544538" y="4555569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</a:rPr>
              <a:t>Loan ID, demand, collection, OD collection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7924" y="881896"/>
            <a:ext cx="8520545" cy="811292"/>
          </a:xfrm>
          <a:prstGeom prst="roundRect">
            <a:avLst/>
          </a:prstGeom>
          <a:solidFill>
            <a:srgbClr val="F7EDD4"/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5C4E3D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Data Transformation &amp; Cleaning</a:t>
            </a:r>
            <a:endParaRPr lang="en-US" sz="4300" b="1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Standardize Dates</a:t>
            </a:r>
            <a:endParaRPr lang="en-US" sz="2400" b="1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54240"/>
                </a:solidFill>
                <a:ea typeface="DM Sans" pitchFamily="34" charset="-122"/>
                <a:cs typeface="DM Sans" pitchFamily="34" charset="-120"/>
              </a:rPr>
              <a:t>YYYY-MM-DD.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b="1" dirty="0">
                <a:solidFill>
                  <a:srgbClr val="454240"/>
                </a:solidFill>
                <a:latin typeface="+mj-lt"/>
              </a:rPr>
              <a:t>Unify Codes</a:t>
            </a:r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54240"/>
                </a:solidFill>
              </a:rPr>
              <a:t>Branch codes across datasets.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b="1" dirty="0">
                <a:solidFill>
                  <a:srgbClr val="454240"/>
                </a:solidFill>
                <a:latin typeface="+mj-lt"/>
              </a:rPr>
              <a:t>Handle Missing</a:t>
            </a:r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54240"/>
                </a:solidFill>
              </a:rPr>
              <a:t>Imputation/removal.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8034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</a:t>
            </a:r>
            <a:r>
              <a:rPr lang="en-US" sz="2400" b="1" dirty="0">
                <a:solidFill>
                  <a:srgbClr val="454240"/>
                </a:solidFill>
                <a:latin typeface="+mj-lt"/>
              </a:rPr>
              <a:t>n</a:t>
            </a:r>
            <a:r>
              <a:rPr lang="en-US" sz="21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sure Consistency</a:t>
            </a:r>
            <a:endParaRPr lang="en-US" sz="2150" b="1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54240"/>
                </a:solidFill>
              </a:rPr>
              <a:t>Client &amp; Loan IDs.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3687"/>
            <a:ext cx="5232937" cy="708779"/>
          </a:xfrm>
          <a:prstGeom prst="roundRect">
            <a:avLst/>
          </a:prstGeom>
          <a:solidFill>
            <a:srgbClr val="F7EDD4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Data Relationships</a:t>
            </a:r>
            <a:endParaRPr lang="en-US" sz="4450" b="1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393043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239" y="5599271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393043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748" y="4131945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393043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5137" y="5599271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047393" y="3259812"/>
            <a:ext cx="3613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5C4E3D"/>
                </a:solidFill>
                <a:ea typeface="Libre Baskerville" pitchFamily="34" charset="-122"/>
                <a:cs typeface="Libre Baskerville" pitchFamily="34" charset="-120"/>
              </a:rPr>
              <a:t>Employee </a:t>
            </a:r>
            <a:r>
              <a:rPr lang="en-US" sz="2400" b="1" dirty="0">
                <a:solidFill>
                  <a:srgbClr val="000000"/>
                </a:solidFill>
                <a:ea typeface="Libre Baskerville" pitchFamily="34" charset="-122"/>
                <a:cs typeface="Libre Baskerville" pitchFamily="34" charset="-120"/>
              </a:rPr>
              <a:t>↔</a:t>
            </a:r>
            <a:r>
              <a:rPr lang="en-US" sz="2400" b="1" dirty="0">
                <a:solidFill>
                  <a:srgbClr val="5C4E3D"/>
                </a:solidFill>
                <a:ea typeface="Libre Baskerville" pitchFamily="34" charset="-122"/>
                <a:cs typeface="Libre Baskerville" pitchFamily="34" charset="-120"/>
              </a:rPr>
              <a:t> Collections</a:t>
            </a:r>
            <a:endParaRPr lang="en-US" sz="2400" b="1" dirty="0"/>
          </a:p>
        </p:txBody>
      </p:sp>
      <p:sp>
        <p:nvSpPr>
          <p:cNvPr id="10" name="Text 5"/>
          <p:cNvSpPr/>
          <p:nvPr/>
        </p:nvSpPr>
        <p:spPr>
          <a:xfrm>
            <a:off x="1047393" y="3750231"/>
            <a:ext cx="36134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ea typeface="DM Sans" pitchFamily="34" charset="-122"/>
                <a:cs typeface="DM Sans" pitchFamily="34" charset="-120"/>
              </a:rPr>
              <a:t>Branch Code, Date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873472" y="2086094"/>
            <a:ext cx="2883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400" b="1" dirty="0">
                <a:solidFill>
                  <a:srgbClr val="5C4E3D"/>
                </a:solidFill>
              </a:rPr>
              <a:t>Loan ↔ Collections</a:t>
            </a:r>
          </a:p>
        </p:txBody>
      </p:sp>
      <p:sp>
        <p:nvSpPr>
          <p:cNvPr id="12" name="Text 7"/>
          <p:cNvSpPr/>
          <p:nvPr/>
        </p:nvSpPr>
        <p:spPr>
          <a:xfrm>
            <a:off x="5873472" y="2576513"/>
            <a:ext cx="28832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</a:rPr>
              <a:t>Client ID, Loan ID.</a:t>
            </a:r>
          </a:p>
        </p:txBody>
      </p:sp>
      <p:sp>
        <p:nvSpPr>
          <p:cNvPr id="13" name="Text 8"/>
          <p:cNvSpPr/>
          <p:nvPr/>
        </p:nvSpPr>
        <p:spPr>
          <a:xfrm>
            <a:off x="10409634" y="3259812"/>
            <a:ext cx="2733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400" b="1" dirty="0">
                <a:solidFill>
                  <a:srgbClr val="5C4E3D"/>
                </a:solidFill>
              </a:rPr>
              <a:t>Employee ↔ Loan</a:t>
            </a:r>
          </a:p>
        </p:txBody>
      </p:sp>
      <p:sp>
        <p:nvSpPr>
          <p:cNvPr id="14" name="Text 9"/>
          <p:cNvSpPr/>
          <p:nvPr/>
        </p:nvSpPr>
        <p:spPr>
          <a:xfrm>
            <a:off x="10409634" y="3750231"/>
            <a:ext cx="2733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</a:rPr>
              <a:t>Branch Code, Date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459825"/>
            <a:ext cx="5648574" cy="708779"/>
          </a:xfrm>
          <a:prstGeom prst="roundRect">
            <a:avLst/>
          </a:prstGeom>
          <a:solidFill>
            <a:srgbClr val="F7EDD4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Automation Process</a:t>
            </a:r>
            <a:endParaRPr lang="en-US" sz="4450" b="1" dirty="0">
              <a:latin typeface="+mj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 dirty="0">
                <a:solidFill>
                  <a:srgbClr val="454240"/>
                </a:solidFill>
              </a:rPr>
              <a:t>1</a:t>
            </a:r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574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54240"/>
                </a:solidFill>
                <a:ea typeface="Libre Baskerville" pitchFamily="34" charset="-122"/>
                <a:cs typeface="Libre Baskerville" pitchFamily="34" charset="-120"/>
              </a:rPr>
              <a:t>Jupyter Notebook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25747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ea typeface="DM Sans" pitchFamily="34" charset="-122"/>
                <a:cs typeface="DM Sans" pitchFamily="34" charset="-120"/>
              </a:rPr>
              <a:t>Initial data cleaning.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 dirty="0">
                <a:solidFill>
                  <a:srgbClr val="454240"/>
                </a:solidFill>
              </a:rPr>
              <a:t>2</a:t>
            </a:r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454240"/>
                </a:solidFill>
              </a:rPr>
              <a:t>Apache Airflow</a:t>
            </a:r>
          </a:p>
        </p:txBody>
      </p:sp>
      <p:sp>
        <p:nvSpPr>
          <p:cNvPr id="11" name="Text 9"/>
          <p:cNvSpPr/>
          <p:nvPr/>
        </p:nvSpPr>
        <p:spPr>
          <a:xfrm>
            <a:off x="5368170" y="4759762"/>
            <a:ext cx="4120875" cy="476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454240"/>
                </a:solidFill>
              </a:rPr>
              <a:t>Automating cleaning &amp; loading.</a:t>
            </a:r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 dirty="0">
                <a:solidFill>
                  <a:srgbClr val="454240"/>
                </a:solidFill>
              </a:rPr>
              <a:t>3</a:t>
            </a:r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solidFill>
                  <a:srgbClr val="454240"/>
                </a:solidFill>
              </a:rPr>
              <a:t>MSSQL</a:t>
            </a:r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3929550" cy="498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454240"/>
                </a:solidFill>
              </a:rPr>
              <a:t>Storing cleaned data for Power BI.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384" y="1558961"/>
            <a:ext cx="7652761" cy="824021"/>
          </a:xfrm>
          <a:prstGeom prst="roundRect">
            <a:avLst/>
          </a:prstGeom>
          <a:solidFill>
            <a:srgbClr val="F7EDD4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Power BI Dashboard Design</a:t>
            </a:r>
            <a:endParaRPr lang="en-US" sz="4450" b="1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153371"/>
            <a:ext cx="35823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5C4E3D"/>
                </a:solidFill>
                <a:ea typeface="Libre Baskerville" pitchFamily="34" charset="-122"/>
                <a:cs typeface="Libre Baskerville" pitchFamily="34" charset="-120"/>
              </a:rPr>
              <a:t>Loan Collection Analysis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793790" y="39284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  <a:ea typeface="DM Sans" pitchFamily="34" charset="-122"/>
                <a:cs typeface="DM Sans" pitchFamily="34" charset="-120"/>
              </a:rPr>
              <a:t>KPIs, charts, branch performance.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153374"/>
            <a:ext cx="4613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5C4E3D"/>
                </a:solidFill>
              </a:rPr>
              <a:t>Employee Productivity Analysis</a:t>
            </a:r>
          </a:p>
        </p:txBody>
      </p:sp>
      <p:sp>
        <p:nvSpPr>
          <p:cNvPr id="6" name="Text 4"/>
          <p:cNvSpPr/>
          <p:nvPr/>
        </p:nvSpPr>
        <p:spPr>
          <a:xfrm>
            <a:off x="7659664" y="37895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54240"/>
                </a:solidFill>
              </a:rPr>
              <a:t>Attrition rate, productivity score.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2B8DC-A384-3B1A-EBD1-7031FE9D8400}"/>
              </a:ext>
            </a:extLst>
          </p:cNvPr>
          <p:cNvSpPr txBox="1"/>
          <p:nvPr/>
        </p:nvSpPr>
        <p:spPr>
          <a:xfrm>
            <a:off x="715383" y="4654190"/>
            <a:ext cx="13050440" cy="116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454240"/>
                </a:solidFill>
              </a:rPr>
              <a:t>This presentation outlines the process of analyzing collection effectiveness and employee productivity using data from various sources. We will cover data understanding, transformation, cleaning, and loading into MSSQL, culminating in a Power BI dashboard for visualization and insights.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1" y="451339"/>
            <a:ext cx="6826210" cy="708779"/>
          </a:xfrm>
          <a:prstGeom prst="roundRect">
            <a:avLst/>
          </a:prstGeom>
          <a:solidFill>
            <a:srgbClr val="F7EDD4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+mj-lt"/>
                <a:ea typeface="Libre Baskerville" pitchFamily="34" charset="-122"/>
                <a:cs typeface="Libre Baskerville" pitchFamily="34" charset="-120"/>
              </a:rPr>
              <a:t>Loan Collection Analysis</a:t>
            </a:r>
            <a:endParaRPr lang="en-US" sz="4450" b="1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232422"/>
            <a:ext cx="13042820" cy="557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b="1" dirty="0"/>
          </a:p>
        </p:txBody>
      </p:sp>
      <p:sp>
        <p:nvSpPr>
          <p:cNvPr id="6" name="Text 3"/>
          <p:cNvSpPr/>
          <p:nvPr/>
        </p:nvSpPr>
        <p:spPr>
          <a:xfrm>
            <a:off x="793790" y="3754636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2324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b="1" dirty="0"/>
          </a:p>
        </p:txBody>
      </p:sp>
      <p:sp>
        <p:nvSpPr>
          <p:cNvPr id="8" name="Text 5"/>
          <p:cNvSpPr/>
          <p:nvPr/>
        </p:nvSpPr>
        <p:spPr>
          <a:xfrm>
            <a:off x="5128498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7546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27423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79644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445A20-3A50-0F35-9FC4-F3AA8E170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67" y="1504588"/>
            <a:ext cx="12843168" cy="65019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2" id="{D6009EC3-4BA7-41AB-8896-64A5257BFE2F}" vid="{0B171974-2CF9-4210-9680-D7434E4FC9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255</TotalTime>
  <Words>512</Words>
  <Application>Microsoft Office PowerPoint</Application>
  <PresentationFormat>Custom</PresentationFormat>
  <Paragraphs>109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DM Sans</vt:lpstr>
      <vt:lpstr>DM Sans Bold</vt:lpstr>
      <vt:lpstr>Wingdings</vt:lpstr>
      <vt:lpstr>Libre Baskerville</vt:lpstr>
      <vt:lpstr>Arial</vt:lpstr>
      <vt:lpstr>Theme2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Loan Collection Analysis – Key Insights &amp; Actions</vt:lpstr>
      <vt:lpstr>Employee Productivity – Key Insights &amp; Actions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Dipali Shah</cp:lastModifiedBy>
  <cp:revision>12</cp:revision>
  <dcterms:created xsi:type="dcterms:W3CDTF">2025-03-13T13:46:17Z</dcterms:created>
  <dcterms:modified xsi:type="dcterms:W3CDTF">2025-04-09T16:57:00Z</dcterms:modified>
</cp:coreProperties>
</file>